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Roboto Medium"/>
      <p:regular r:id="rId37"/>
      <p:bold r:id="rId38"/>
      <p:italic r:id="rId39"/>
      <p:boldItalic r:id="rId40"/>
    </p:embeddedFont>
    <p:embeddedFont>
      <p:font typeface="Roboto Condensed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  <p:embeddedFont>
      <p:font typeface="Montserrat SemiBold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Montserrat Black"/>
      <p:bold r:id="rId61"/>
      <p:boldItalic r:id="rId62"/>
    </p:embeddedFont>
    <p:embeddedFont>
      <p:font typeface="Montserrat Medium"/>
      <p:regular r:id="rId63"/>
      <p:bold r:id="rId64"/>
      <p:italic r:id="rId65"/>
      <p:boldItalic r:id="rId66"/>
    </p:embeddedFont>
    <p:embeddedFont>
      <p:font typeface="Assistant"/>
      <p:regular r:id="rId67"/>
      <p:bold r:id="rId68"/>
    </p:embeddedFont>
    <p:embeddedFont>
      <p:font typeface="Varela Round"/>
      <p:regular r:id="rId69"/>
    </p:embeddedFont>
    <p:embeddedFont>
      <p:font typeface="Tahoma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2" roundtripDataSignature="AMtx7mgeWuH2iS8GxecUzYXmJtow9efA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0D73E9-183B-430E-8877-D1BA393F08D1}">
  <a:tblStyle styleId="{660D73E9-183B-430E-8877-D1BA393F08D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Condensed-bold.fntdata"/><Relationship Id="rId41" Type="http://schemas.openxmlformats.org/officeDocument/2006/relationships/font" Target="fonts/RobotoCondensed-regular.fntdata"/><Relationship Id="rId44" Type="http://schemas.openxmlformats.org/officeDocument/2006/relationships/font" Target="fonts/RobotoCondensed-boldItalic.fntdata"/><Relationship Id="rId43" Type="http://schemas.openxmlformats.org/officeDocument/2006/relationships/font" Target="fonts/RobotoCondensed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schemas.openxmlformats.org/officeDocument/2006/relationships/font" Target="fonts/Montserra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Tahoma-bold.fntdata"/><Relationship Id="rId70" Type="http://schemas.openxmlformats.org/officeDocument/2006/relationships/font" Target="fonts/Tahoma-regular.fntdata"/><Relationship Id="rId37" Type="http://schemas.openxmlformats.org/officeDocument/2006/relationships/font" Target="fonts/RobotoMedium-regular.fntdata"/><Relationship Id="rId36" Type="http://schemas.openxmlformats.org/officeDocument/2006/relationships/slide" Target="slides/slide31.xml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62" Type="http://schemas.openxmlformats.org/officeDocument/2006/relationships/font" Target="fonts/MontserratBlack-boldItalic.fntdata"/><Relationship Id="rId61" Type="http://schemas.openxmlformats.org/officeDocument/2006/relationships/font" Target="fonts/MontserratBlack-bold.fntdata"/><Relationship Id="rId20" Type="http://schemas.openxmlformats.org/officeDocument/2006/relationships/slide" Target="slides/slide15.xml"/><Relationship Id="rId64" Type="http://schemas.openxmlformats.org/officeDocument/2006/relationships/font" Target="fonts/MontserratMedium-bold.fntdata"/><Relationship Id="rId63" Type="http://schemas.openxmlformats.org/officeDocument/2006/relationships/font" Target="fonts/MontserratMedium-regular.fntdata"/><Relationship Id="rId22" Type="http://schemas.openxmlformats.org/officeDocument/2006/relationships/slide" Target="slides/slide17.xml"/><Relationship Id="rId66" Type="http://schemas.openxmlformats.org/officeDocument/2006/relationships/font" Target="fonts/MontserratMedium-bold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Medium-italic.fntdata"/><Relationship Id="rId24" Type="http://schemas.openxmlformats.org/officeDocument/2006/relationships/slide" Target="slides/slide19.xml"/><Relationship Id="rId68" Type="http://schemas.openxmlformats.org/officeDocument/2006/relationships/font" Target="fonts/Assistant-bold.fntdata"/><Relationship Id="rId23" Type="http://schemas.openxmlformats.org/officeDocument/2006/relationships/slide" Target="slides/slide18.xml"/><Relationship Id="rId67" Type="http://schemas.openxmlformats.org/officeDocument/2006/relationships/font" Target="fonts/Assistant-regular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VarelaRoun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SemiBold-italic.fntdata"/><Relationship Id="rId50" Type="http://schemas.openxmlformats.org/officeDocument/2006/relationships/font" Target="fonts/MontserratSemiBold-bold.fntdata"/><Relationship Id="rId53" Type="http://schemas.openxmlformats.org/officeDocument/2006/relationships/font" Target="fonts/Roboto-regular.fntdata"/><Relationship Id="rId52" Type="http://schemas.openxmlformats.org/officeDocument/2006/relationships/font" Target="fonts/Montserrat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8893977965673"/>
          <c:y val="0"/>
          <c:w val="0.85654856611558239"/>
          <c:h val="0.8761713019581091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5501016-6F12-412F-9786-70E6A4C2D1AF}" type="VALUE">
                      <a:rPr lang="en-US" sz="1600" b="1">
                        <a:latin typeface="Trebuchet MS" panose="020B0603020202020204" pitchFamily="34" charset="0"/>
                      </a:rPr>
                      <a:pPr/>
                      <a:t>[VALUE]</a:t>
                    </a:fld>
                    <a:endParaRPr lang="en-IL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E80-4F7B-A471-9CA72557B04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47655B8-4C88-4131-8F7E-8464C1D3E6A1}" type="VALUE">
                      <a:rPr lang="en-US" sz="1600" b="1">
                        <a:latin typeface="Trebuchet MS" panose="020B0603020202020204" pitchFamily="34" charset="0"/>
                      </a:rPr>
                      <a:pPr/>
                      <a:t>[VALUE]</a:t>
                    </a:fld>
                    <a:endParaRPr lang="en-IL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E80-4F7B-A471-9CA72557B042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lt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defRPr>
                    </a:pPr>
                    <a:fld id="{94075CE3-3E0F-4CA2-94F9-F57EA608D548}" type="VALUE">
                      <a:rPr lang="en-US" sz="1600" b="1">
                        <a:latin typeface="Trebuchet MS" panose="020B0603020202020204" pitchFamily="34" charset="0"/>
                      </a:rPr>
                      <a:pPr>
                        <a:defRPr>
                          <a:latin typeface="Trebuchet MS" panose="020B0603020202020204" pitchFamily="34" charset="0"/>
                        </a:defRPr>
                      </a:pPr>
                      <a:t>[VALUE]</a:t>
                    </a:fld>
                    <a:endParaRPr lang="en-IL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/>
                      </a:solidFill>
                      <a:latin typeface="Trebuchet MS" panose="020B0603020202020204" pitchFamily="34" charset="0"/>
                      <a:ea typeface="+mn-ea"/>
                      <a:cs typeface="+mn-cs"/>
                    </a:defRPr>
                  </a:pPr>
                  <a:endParaRPr lang="en-I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E80-4F7B-A471-9CA72557B04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1600" dirty="0">
                        <a:latin typeface="Trebuchet MS" panose="020B0603020202020204" pitchFamily="34" charset="0"/>
                      </a:rPr>
                      <a:t>5,000+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E80-4F7B-A471-9CA72557B0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 formatCode="General">
                  <c:v>646</c:v>
                </c:pt>
                <c:pt idx="1">
                  <c:v>1938</c:v>
                </c:pt>
                <c:pt idx="2" formatCode="General">
                  <c:v>734</c:v>
                </c:pt>
                <c:pt idx="3">
                  <c:v>4260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80-4F7B-A471-9CA72557B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5-9E80-4F7B-A471-9CA72557B0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6-9E80-4F7B-A471-9CA72557B04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465069488"/>
        <c:axId val="465062272"/>
      </c:barChart>
      <c:catAx>
        <c:axId val="465069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465062272"/>
        <c:crosses val="autoZero"/>
        <c:auto val="1"/>
        <c:lblAlgn val="ctr"/>
        <c:lblOffset val="100"/>
        <c:noMultiLvlLbl val="0"/>
      </c:catAx>
      <c:valAx>
        <c:axId val="465062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506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w-I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1" name="Google Shape;291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0" name="Google Shape;3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5" name="Google Shape;31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5" name="Google Shape;32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5" name="Google Shape;3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>
                <a:solidFill>
                  <a:schemeClr val="dk1"/>
                </a:solidFill>
              </a:rPr>
              <a:t>יש להוריד את המצגת אליכן למחשב על מנת לערוך אותה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1" name="Google Shape;441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7" name="Google Shape;447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 showMasterSp="0">
  <p:cSld name="5_Title Slide">
    <p:bg>
      <p:bgPr>
        <a:solidFill>
          <a:srgbClr val="08193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58829" y="0"/>
            <a:ext cx="8135553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 txBox="1"/>
          <p:nvPr>
            <p:ph type="title"/>
          </p:nvPr>
        </p:nvSpPr>
        <p:spPr>
          <a:xfrm>
            <a:off x="647700" y="1986846"/>
            <a:ext cx="54864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34"/>
          <p:cNvSpPr/>
          <p:nvPr/>
        </p:nvSpPr>
        <p:spPr>
          <a:xfrm flipH="1" rot="10800000">
            <a:off x="5416297" y="6400343"/>
            <a:ext cx="6782479" cy="457657"/>
          </a:xfrm>
          <a:custGeom>
            <a:rect b="b" l="l" r="r" t="t"/>
            <a:pathLst>
              <a:path extrusionOk="0" h="640080" w="9485985">
                <a:moveTo>
                  <a:pt x="9485986" y="0"/>
                </a:moveTo>
                <a:lnTo>
                  <a:pt x="9485986" y="6400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" name="Google Shape;23;p34"/>
          <p:cNvSpPr/>
          <p:nvPr/>
        </p:nvSpPr>
        <p:spPr>
          <a:xfrm rot="10800000">
            <a:off x="0" y="6217919"/>
            <a:ext cx="9485985" cy="640080"/>
          </a:xfrm>
          <a:custGeom>
            <a:rect b="b" l="l" r="r" t="t"/>
            <a:pathLst>
              <a:path extrusionOk="0" h="640080" w="9485985">
                <a:moveTo>
                  <a:pt x="9485986" y="0"/>
                </a:moveTo>
                <a:lnTo>
                  <a:pt x="9485986" y="6400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2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 picture containing food, animal&#10;&#10;Description automatically generated" id="24" name="Google Shape;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165" y="206496"/>
            <a:ext cx="4682835" cy="530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706" y="1616999"/>
            <a:ext cx="4041223" cy="41102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4"/>
          <p:cNvSpPr txBox="1"/>
          <p:nvPr>
            <p:ph idx="1" type="subTitle"/>
          </p:nvPr>
        </p:nvSpPr>
        <p:spPr>
          <a:xfrm>
            <a:off x="647700" y="3711825"/>
            <a:ext cx="51963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Montserrat Medium"/>
              <a:buNone/>
              <a:defRPr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pic>
        <p:nvPicPr>
          <p:cNvPr id="27" name="Google Shape;2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19675"/>
            <a:ext cx="4618650" cy="13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" type="body"/>
          </p:nvPr>
        </p:nvSpPr>
        <p:spPr>
          <a:xfrm>
            <a:off x="647700" y="1485900"/>
            <a:ext cx="10896900" cy="4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49250" lvl="1" marL="9144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indent="-349250" lvl="2" marL="13716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indent="-349250" lvl="3" marL="18288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indent="-349250" lvl="4" marL="22860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11734800" y="6508909"/>
            <a:ext cx="457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6" name="Google Shape;76;p44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44"/>
          <p:cNvSpPr txBox="1"/>
          <p:nvPr>
            <p:ph type="title"/>
          </p:nvPr>
        </p:nvSpPr>
        <p:spPr>
          <a:xfrm>
            <a:off x="354000" y="1863133"/>
            <a:ext cx="53937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44"/>
          <p:cNvSpPr txBox="1"/>
          <p:nvPr>
            <p:ph idx="1" type="subTitle"/>
          </p:nvPr>
        </p:nvSpPr>
        <p:spPr>
          <a:xfrm>
            <a:off x="354000" y="364716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44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sz="1900"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sz="1900"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sz="1900"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sz="1900"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44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Eyebrow and Content">
  <p:cSld name="Title, Eyebrow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" type="body"/>
          </p:nvPr>
        </p:nvSpPr>
        <p:spPr>
          <a:xfrm>
            <a:off x="647700" y="1485900"/>
            <a:ext cx="108966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5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85" name="Google Shape;85;p45"/>
          <p:cNvSpPr txBox="1"/>
          <p:nvPr>
            <p:ph idx="2" type="subTitle"/>
          </p:nvPr>
        </p:nvSpPr>
        <p:spPr>
          <a:xfrm>
            <a:off x="697550" y="274325"/>
            <a:ext cx="5748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SemiBold"/>
              <a:buNone/>
              <a:defRPr sz="1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08193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829" y="2817938"/>
            <a:ext cx="2560318" cy="2603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7"/>
          <p:cNvSpPr txBox="1"/>
          <p:nvPr>
            <p:ph type="ctrTitle"/>
          </p:nvPr>
        </p:nvSpPr>
        <p:spPr>
          <a:xfrm>
            <a:off x="914388" y="3354563"/>
            <a:ext cx="103632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33"/>
              <a:buFont typeface="Montserrat"/>
              <a:buNone/>
              <a:defRPr b="1" sz="29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0" name="Google Shape;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400" y="1299225"/>
            <a:ext cx="5141176" cy="14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showMasterSp="0">
  <p:cSld name="2_Title Slide">
    <p:bg>
      <p:bgPr>
        <a:solidFill>
          <a:srgbClr val="08193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842" y="3535752"/>
            <a:ext cx="2560318" cy="2603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8"/>
          <p:cNvSpPr txBox="1"/>
          <p:nvPr>
            <p:ph type="ctrTitle"/>
          </p:nvPr>
        </p:nvSpPr>
        <p:spPr>
          <a:xfrm>
            <a:off x="914400" y="3917402"/>
            <a:ext cx="103632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33"/>
              <a:buFont typeface="Tahoma"/>
              <a:buNone/>
              <a:defRPr sz="29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4" name="Google Shape;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" y="6309416"/>
            <a:ext cx="8135553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8"/>
          <p:cNvSpPr/>
          <p:nvPr/>
        </p:nvSpPr>
        <p:spPr>
          <a:xfrm>
            <a:off x="0" y="6784848"/>
            <a:ext cx="12192000" cy="7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6" name="Google Shape;9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0528" y="-1"/>
            <a:ext cx="9491472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9200" y="2137425"/>
            <a:ext cx="5141176" cy="14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bg>
      <p:bgPr>
        <a:solidFill>
          <a:srgbClr val="08193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841" y="5707364"/>
            <a:ext cx="2560319" cy="2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9"/>
          <p:cNvSpPr/>
          <p:nvPr/>
        </p:nvSpPr>
        <p:spPr>
          <a:xfrm>
            <a:off x="1618073" y="5820619"/>
            <a:ext cx="89559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7"/>
              <a:buFont typeface="Roboto"/>
              <a:buNone/>
            </a:pPr>
            <a:r>
              <a:rPr b="0" i="0" lang="iw-IL" sz="1867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info@morphisec.com      www.morphisec.com</a:t>
            </a:r>
            <a:endParaRPr b="0" i="0" sz="1867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Google Shape;101;p49"/>
          <p:cNvSpPr txBox="1"/>
          <p:nvPr>
            <p:ph type="ctrTitle"/>
          </p:nvPr>
        </p:nvSpPr>
        <p:spPr>
          <a:xfrm>
            <a:off x="913049" y="3231122"/>
            <a:ext cx="103632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Montserrat"/>
              <a:buNone/>
              <a:defRPr b="1" i="0" sz="1867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49"/>
          <p:cNvSpPr txBox="1"/>
          <p:nvPr/>
        </p:nvSpPr>
        <p:spPr>
          <a:xfrm>
            <a:off x="3672900" y="1674925"/>
            <a:ext cx="48462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</a:pPr>
            <a:r>
              <a:rPr i="0" lang="iw-IL" sz="60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pic>
        <p:nvPicPr>
          <p:cNvPr id="103" name="Google Shape;10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2134" y="6074931"/>
            <a:ext cx="65031" cy="11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6309416"/>
            <a:ext cx="8135553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9"/>
          <p:cNvSpPr/>
          <p:nvPr/>
        </p:nvSpPr>
        <p:spPr>
          <a:xfrm>
            <a:off x="0" y="6784848"/>
            <a:ext cx="12192000" cy="7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6" name="Google Shape;10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0528" y="-1"/>
            <a:ext cx="9491472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56010" y="5707896"/>
            <a:ext cx="1300583" cy="1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1622" y="4793350"/>
            <a:ext cx="2714450" cy="8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hank You" showMasterSp="0">
  <p:cSld name="2_Thank You">
    <p:bg>
      <p:bgPr>
        <a:solidFill>
          <a:srgbClr val="08193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841" y="5707364"/>
            <a:ext cx="2560319" cy="2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0"/>
          <p:cNvSpPr/>
          <p:nvPr/>
        </p:nvSpPr>
        <p:spPr>
          <a:xfrm>
            <a:off x="1618073" y="5820619"/>
            <a:ext cx="89559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7"/>
              <a:buFont typeface="Roboto"/>
              <a:buNone/>
            </a:pPr>
            <a:r>
              <a:rPr b="0" i="0" lang="iw-IL" sz="1867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info@morphisec.com      www.morphisec.com</a:t>
            </a:r>
            <a:endParaRPr b="0" i="0" sz="1867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p50"/>
          <p:cNvSpPr txBox="1"/>
          <p:nvPr>
            <p:ph type="ctrTitle"/>
          </p:nvPr>
        </p:nvSpPr>
        <p:spPr>
          <a:xfrm>
            <a:off x="913049" y="3231122"/>
            <a:ext cx="103632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7"/>
              <a:buNone/>
              <a:defRPr i="0" sz="1867" u="none" cap="none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13" name="Google Shape;1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2134" y="6074931"/>
            <a:ext cx="65031" cy="11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6309416"/>
            <a:ext cx="8135553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0"/>
          <p:cNvSpPr/>
          <p:nvPr/>
        </p:nvSpPr>
        <p:spPr>
          <a:xfrm>
            <a:off x="0" y="6784848"/>
            <a:ext cx="12192000" cy="7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6" name="Google Shape;11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0528" y="-1"/>
            <a:ext cx="9491472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14022" y="4945750"/>
            <a:ext cx="2714450" cy="8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Title and Eyebrow 1">
  <p:cSld name="Clean Title and Eyebrow 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1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1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21" name="Google Shape;121;p51"/>
          <p:cNvSpPr txBox="1"/>
          <p:nvPr>
            <p:ph idx="1" type="body"/>
          </p:nvPr>
        </p:nvSpPr>
        <p:spPr>
          <a:xfrm>
            <a:off x="647700" y="274320"/>
            <a:ext cx="960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len Only">
  <p:cSld name=" Titlen 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2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Title and Eyebrow">
  <p:cSld name="Clean Title and Eyebrow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31" name="Google Shape;31;p35"/>
          <p:cNvSpPr txBox="1"/>
          <p:nvPr>
            <p:ph idx="1" type="subTitle"/>
          </p:nvPr>
        </p:nvSpPr>
        <p:spPr>
          <a:xfrm>
            <a:off x="697550" y="274325"/>
            <a:ext cx="5748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SemiBold"/>
              <a:buNone/>
              <a:defRPr sz="1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Title and Eyebrow 2">
  <p:cSld name="Clean Title and Eyebrow 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3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3"/>
          <p:cNvSpPr txBox="1"/>
          <p:nvPr>
            <p:ph idx="1" type="body"/>
          </p:nvPr>
        </p:nvSpPr>
        <p:spPr>
          <a:xfrm>
            <a:off x="647700" y="274320"/>
            <a:ext cx="960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Eyebrow and Content 1">
  <p:cSld name="Title, Eyebrow and Content 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4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4"/>
          <p:cNvSpPr txBox="1"/>
          <p:nvPr>
            <p:ph idx="1" type="body"/>
          </p:nvPr>
        </p:nvSpPr>
        <p:spPr>
          <a:xfrm>
            <a:off x="647700" y="1485900"/>
            <a:ext cx="108966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54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31" name="Google Shape;131;p54"/>
          <p:cNvSpPr txBox="1"/>
          <p:nvPr>
            <p:ph idx="2" type="body"/>
          </p:nvPr>
        </p:nvSpPr>
        <p:spPr>
          <a:xfrm>
            <a:off x="647700" y="274320"/>
            <a:ext cx="960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Title and Eyebrow 3">
  <p:cSld name="Clean Title and Eyebrow 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5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5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35" name="Google Shape;135;p55"/>
          <p:cNvSpPr txBox="1"/>
          <p:nvPr>
            <p:ph idx="1" type="body"/>
          </p:nvPr>
        </p:nvSpPr>
        <p:spPr>
          <a:xfrm>
            <a:off x="647700" y="274320"/>
            <a:ext cx="960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Eyebrow and Content 2">
  <p:cSld name="Title, Eyebrow and Content 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6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6"/>
          <p:cNvSpPr txBox="1"/>
          <p:nvPr>
            <p:ph idx="1" type="body"/>
          </p:nvPr>
        </p:nvSpPr>
        <p:spPr>
          <a:xfrm>
            <a:off x="647700" y="1485900"/>
            <a:ext cx="108966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56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40" name="Google Shape;140;p56"/>
          <p:cNvSpPr txBox="1"/>
          <p:nvPr>
            <p:ph idx="2" type="body"/>
          </p:nvPr>
        </p:nvSpPr>
        <p:spPr>
          <a:xfrm>
            <a:off x="647700" y="274320"/>
            <a:ext cx="960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1">
  <p:cSld name="Comparison 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7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7"/>
          <p:cNvSpPr txBox="1"/>
          <p:nvPr>
            <p:ph idx="1" type="body"/>
          </p:nvPr>
        </p:nvSpPr>
        <p:spPr>
          <a:xfrm>
            <a:off x="647700" y="2084831"/>
            <a:ext cx="5120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57"/>
          <p:cNvSpPr txBox="1"/>
          <p:nvPr>
            <p:ph idx="2" type="body"/>
          </p:nvPr>
        </p:nvSpPr>
        <p:spPr>
          <a:xfrm>
            <a:off x="6423662" y="2084831"/>
            <a:ext cx="5120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57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46" name="Google Shape;146;p57"/>
          <p:cNvSpPr txBox="1"/>
          <p:nvPr>
            <p:ph idx="3" type="body"/>
          </p:nvPr>
        </p:nvSpPr>
        <p:spPr>
          <a:xfrm>
            <a:off x="647701" y="1485900"/>
            <a:ext cx="512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b="0" sz="1600" cap="none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57"/>
          <p:cNvSpPr txBox="1"/>
          <p:nvPr>
            <p:ph idx="4" type="body"/>
          </p:nvPr>
        </p:nvSpPr>
        <p:spPr>
          <a:xfrm>
            <a:off x="6423659" y="1485900"/>
            <a:ext cx="512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b="0" sz="1600" cap="none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solidFill>
          <a:srgbClr val="353535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58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58"/>
          <p:cNvSpPr txBox="1"/>
          <p:nvPr>
            <p:ph type="title"/>
          </p:nvPr>
        </p:nvSpPr>
        <p:spPr>
          <a:xfrm>
            <a:off x="377471" y="949521"/>
            <a:ext cx="8325600" cy="51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58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9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 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0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36"/>
          <p:cNvCxnSpPr/>
          <p:nvPr/>
        </p:nvCxnSpPr>
        <p:spPr>
          <a:xfrm>
            <a:off x="3303633" y="554200"/>
            <a:ext cx="8325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36"/>
          <p:cNvCxnSpPr/>
          <p:nvPr/>
        </p:nvCxnSpPr>
        <p:spPr>
          <a:xfrm>
            <a:off x="3303633" y="6320000"/>
            <a:ext cx="8325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36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36"/>
          <p:cNvSpPr txBox="1"/>
          <p:nvPr>
            <p:ph type="ctrTitle"/>
          </p:nvPr>
        </p:nvSpPr>
        <p:spPr>
          <a:xfrm>
            <a:off x="3162300" y="840300"/>
            <a:ext cx="84420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36"/>
          <p:cNvSpPr txBox="1"/>
          <p:nvPr>
            <p:ph idx="1" type="subTitle"/>
          </p:nvPr>
        </p:nvSpPr>
        <p:spPr>
          <a:xfrm>
            <a:off x="3187022" y="4317933"/>
            <a:ext cx="8442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6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תוכן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/>
          <p:cNvSpPr txBox="1"/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7"/>
          <p:cNvSpPr txBox="1"/>
          <p:nvPr>
            <p:ph idx="1" type="body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0" type="dt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7"/>
          <p:cNvSpPr txBox="1"/>
          <p:nvPr>
            <p:ph idx="11" type="ftr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idx="1" type="body"/>
          </p:nvPr>
        </p:nvSpPr>
        <p:spPr>
          <a:xfrm>
            <a:off x="546102" y="1749425"/>
            <a:ext cx="10515601" cy="427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Char char="▪"/>
              <a:defRPr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  <a:defRPr>
                <a:solidFill>
                  <a:schemeClr val="lt2"/>
                </a:solidFill>
              </a:defRPr>
            </a:lvl2pPr>
            <a:lvl3pPr indent="-3302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Noto Sans Symbols"/>
              <a:buChar char="▪"/>
              <a:defRPr>
                <a:solidFill>
                  <a:schemeClr val="lt2"/>
                </a:solidFill>
              </a:defRPr>
            </a:lvl3pPr>
            <a:lvl4pPr indent="-3175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Noto Sans Symbols"/>
              <a:buChar char="▪"/>
              <a:defRPr>
                <a:solidFill>
                  <a:schemeClr val="lt2"/>
                </a:solidFill>
              </a:defRPr>
            </a:lvl4pPr>
            <a:lvl5pPr indent="-3175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Noto Sans Symbols"/>
              <a:buChar char="▪"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8"/>
          <p:cNvSpPr/>
          <p:nvPr/>
        </p:nvSpPr>
        <p:spPr>
          <a:xfrm>
            <a:off x="546099" y="6792439"/>
            <a:ext cx="11099800" cy="73152"/>
          </a:xfrm>
          <a:prstGeom prst="rect">
            <a:avLst/>
          </a:prstGeom>
          <a:gradFill>
            <a:gsLst>
              <a:gs pos="0">
                <a:srgbClr val="FF6800"/>
              </a:gs>
              <a:gs pos="100000">
                <a:srgbClr val="EF003C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38"/>
          <p:cNvSpPr txBox="1"/>
          <p:nvPr/>
        </p:nvSpPr>
        <p:spPr>
          <a:xfrm>
            <a:off x="546104" y="6519988"/>
            <a:ext cx="1620529" cy="287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67"/>
              <a:buFont typeface="Roboto Light"/>
              <a:buNone/>
            </a:pPr>
            <a:r>
              <a:rPr b="0" i="0" lang="iw-IL" sz="1067" u="none" cap="none" strike="noStrike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rPr>
              <a:t>© Morphisec Ltd., 2019 | </a:t>
            </a:r>
            <a:r>
              <a:rPr b="0" i="0" lang="iw-IL" sz="1067" u="none" cap="none" strike="noStrike">
                <a:solidFill>
                  <a:srgbClr val="40404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CONFIDENTIAL</a:t>
            </a:r>
            <a:endParaRPr/>
          </a:p>
        </p:txBody>
      </p:sp>
      <p:pic>
        <p:nvPicPr>
          <p:cNvPr descr="Morphisec_presentation_template.pdf" id="49" name="Google Shape;49;p38"/>
          <p:cNvPicPr preferRelativeResize="0"/>
          <p:nvPr/>
        </p:nvPicPr>
        <p:blipFill rotWithShape="1">
          <a:blip r:embed="rId2">
            <a:alphaModFix/>
          </a:blip>
          <a:srcRect b="2367" l="83417" r="7154" t="94941"/>
          <a:stretch/>
        </p:blipFill>
        <p:spPr>
          <a:xfrm>
            <a:off x="10128066" y="6572182"/>
            <a:ext cx="1073537" cy="17253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38"/>
          <p:cNvSpPr txBox="1"/>
          <p:nvPr>
            <p:ph idx="12" type="sldNum"/>
          </p:nvPr>
        </p:nvSpPr>
        <p:spPr>
          <a:xfrm>
            <a:off x="8902699" y="64758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51" name="Google Shape;51;p38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/>
          <p:nvPr/>
        </p:nvSpPr>
        <p:spPr>
          <a:xfrm>
            <a:off x="3" y="529845"/>
            <a:ext cx="45719" cy="553999"/>
          </a:xfrm>
          <a:prstGeom prst="rect">
            <a:avLst/>
          </a:prstGeom>
          <a:solidFill>
            <a:srgbClr val="ED19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0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" type="body"/>
          </p:nvPr>
        </p:nvSpPr>
        <p:spPr>
          <a:xfrm>
            <a:off x="647700" y="1485899"/>
            <a:ext cx="51207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40"/>
          <p:cNvSpPr txBox="1"/>
          <p:nvPr>
            <p:ph idx="2" type="body"/>
          </p:nvPr>
        </p:nvSpPr>
        <p:spPr>
          <a:xfrm>
            <a:off x="6423662" y="1485899"/>
            <a:ext cx="51207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1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1"/>
          <p:cNvSpPr txBox="1"/>
          <p:nvPr>
            <p:ph idx="1" type="body"/>
          </p:nvPr>
        </p:nvSpPr>
        <p:spPr>
          <a:xfrm>
            <a:off x="647700" y="2084831"/>
            <a:ext cx="5120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2" type="body"/>
          </p:nvPr>
        </p:nvSpPr>
        <p:spPr>
          <a:xfrm>
            <a:off x="6423662" y="2084831"/>
            <a:ext cx="5120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65" name="Google Shape;65;p41"/>
          <p:cNvSpPr txBox="1"/>
          <p:nvPr>
            <p:ph idx="3" type="subTitle"/>
          </p:nvPr>
        </p:nvSpPr>
        <p:spPr>
          <a:xfrm>
            <a:off x="748850" y="1471925"/>
            <a:ext cx="4933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SemiBold"/>
              <a:buNone/>
              <a:defRPr sz="1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" name="Google Shape;66;p41"/>
          <p:cNvSpPr txBox="1"/>
          <p:nvPr>
            <p:ph idx="4" type="subTitle"/>
          </p:nvPr>
        </p:nvSpPr>
        <p:spPr>
          <a:xfrm>
            <a:off x="6591300" y="1471925"/>
            <a:ext cx="4933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SemiBold"/>
              <a:buNone/>
              <a:defRPr sz="1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Title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2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2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/>
          <p:nvPr/>
        </p:nvSpPr>
        <p:spPr>
          <a:xfrm>
            <a:off x="3042473" y="0"/>
            <a:ext cx="9147205" cy="617220"/>
          </a:xfrm>
          <a:custGeom>
            <a:rect b="b" l="l" r="r" t="t"/>
            <a:pathLst>
              <a:path extrusionOk="0" h="548640" w="8130849">
                <a:moveTo>
                  <a:pt x="8130850" y="0"/>
                </a:moveTo>
                <a:lnTo>
                  <a:pt x="8130850" y="548640"/>
                </a:lnTo>
                <a:lnTo>
                  <a:pt x="0" y="0"/>
                </a:lnTo>
                <a:close/>
              </a:path>
            </a:pathLst>
          </a:custGeom>
          <a:solidFill>
            <a:srgbClr val="48515B">
              <a:alpha val="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" name="Google Shape;11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10800000">
            <a:off x="-1" y="6309416"/>
            <a:ext cx="8135553" cy="54864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33"/>
          <p:cNvSpPr txBox="1"/>
          <p:nvPr>
            <p:ph idx="1" type="body"/>
          </p:nvPr>
        </p:nvSpPr>
        <p:spPr>
          <a:xfrm>
            <a:off x="647700" y="1485900"/>
            <a:ext cx="108966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▪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▪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▪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▪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▪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4" name="Google Shape;14;p33"/>
          <p:cNvSpPr/>
          <p:nvPr/>
        </p:nvSpPr>
        <p:spPr>
          <a:xfrm>
            <a:off x="0" y="6784848"/>
            <a:ext cx="12192000" cy="7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Morphisec_presentation_template.pdf" id="15" name="Google Shape;1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08240" y="6544366"/>
            <a:ext cx="1073537" cy="17253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3"/>
          <p:cNvSpPr txBox="1"/>
          <p:nvPr/>
        </p:nvSpPr>
        <p:spPr>
          <a:xfrm>
            <a:off x="640079" y="6508908"/>
            <a:ext cx="316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</a:pPr>
            <a:r>
              <a:rPr b="0" i="0" lang="iw-IL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© Morphisec Ltd., 2022 | CONFIDENTIAL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3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" name="Google Shape;18;p33"/>
          <p:cNvSpPr/>
          <p:nvPr/>
        </p:nvSpPr>
        <p:spPr>
          <a:xfrm>
            <a:off x="4058829" y="0"/>
            <a:ext cx="8130849" cy="548640"/>
          </a:xfrm>
          <a:custGeom>
            <a:rect b="b" l="l" r="r" t="t"/>
            <a:pathLst>
              <a:path extrusionOk="0" h="548640" w="8130849">
                <a:moveTo>
                  <a:pt x="8130850" y="0"/>
                </a:moveTo>
                <a:lnTo>
                  <a:pt x="8130850" y="5486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F26B43"/>
          </p15:clr>
        </p15:guide>
        <p15:guide id="2" orient="horz" pos="720">
          <p15:clr>
            <a:srgbClr val="F26B43"/>
          </p15:clr>
        </p15:guide>
        <p15:guide id="3" pos="7272">
          <p15:clr>
            <a:srgbClr val="F26B43"/>
          </p15:clr>
        </p15:guide>
        <p15:guide id="4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1" Type="http://schemas.openxmlformats.org/officeDocument/2006/relationships/image" Target="../media/image45.png"/><Relationship Id="rId10" Type="http://schemas.openxmlformats.org/officeDocument/2006/relationships/image" Target="../media/image40.png"/><Relationship Id="rId13" Type="http://schemas.openxmlformats.org/officeDocument/2006/relationships/image" Target="../media/image41.png"/><Relationship Id="rId12" Type="http://schemas.openxmlformats.org/officeDocument/2006/relationships/image" Target="../media/image39.jpg"/><Relationship Id="rId14" Type="http://schemas.openxmlformats.org/officeDocument/2006/relationships/image" Target="../media/image4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jpg"/><Relationship Id="rId4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Relationship Id="rId5" Type="http://schemas.openxmlformats.org/officeDocument/2006/relationships/image" Target="../media/image19.png"/><Relationship Id="rId6" Type="http://schemas.openxmlformats.org/officeDocument/2006/relationships/image" Target="../media/image18.jpg"/><Relationship Id="rId7" Type="http://schemas.openxmlformats.org/officeDocument/2006/relationships/image" Target="../media/image14.jpg"/><Relationship Id="rId8" Type="http://schemas.openxmlformats.org/officeDocument/2006/relationships/image" Target="../media/image28.png"/><Relationship Id="rId10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/>
        </p:nvSpPr>
        <p:spPr>
          <a:xfrm>
            <a:off x="-260834" y="2021690"/>
            <a:ext cx="8668853" cy="4462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הקריירות של דור הקורונה בתקופה הטכנולוגית שלא מפסיקה לחדש.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Queen B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מכללת ספיר, שער הנגב.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יום האישה הבינלאומי, 2022</a:t>
            </a:r>
            <a:endParaRPr sz="2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10"/>
          <p:cNvCxnSpPr/>
          <p:nvPr/>
        </p:nvCxnSpPr>
        <p:spPr>
          <a:xfrm>
            <a:off x="1513428" y="3924052"/>
            <a:ext cx="0" cy="481855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8" name="Google Shape;258;p10"/>
          <p:cNvCxnSpPr/>
          <p:nvPr/>
        </p:nvCxnSpPr>
        <p:spPr>
          <a:xfrm>
            <a:off x="5540534" y="2111299"/>
            <a:ext cx="0" cy="479651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10"/>
          <p:cNvCxnSpPr/>
          <p:nvPr/>
        </p:nvCxnSpPr>
        <p:spPr>
          <a:xfrm>
            <a:off x="10288626" y="2625983"/>
            <a:ext cx="0" cy="741994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10"/>
          <p:cNvCxnSpPr/>
          <p:nvPr/>
        </p:nvCxnSpPr>
        <p:spPr>
          <a:xfrm>
            <a:off x="5080385" y="2576573"/>
            <a:ext cx="0" cy="522874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1" name="Google Shape;261;p10"/>
          <p:cNvCxnSpPr/>
          <p:nvPr/>
        </p:nvCxnSpPr>
        <p:spPr>
          <a:xfrm rot="10800000">
            <a:off x="5552052" y="3632404"/>
            <a:ext cx="0" cy="1065149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" name="Google Shape;262;p10"/>
          <p:cNvSpPr/>
          <p:nvPr/>
        </p:nvSpPr>
        <p:spPr>
          <a:xfrm>
            <a:off x="3793258" y="889278"/>
            <a:ext cx="2013030" cy="1406072"/>
          </a:xfrm>
          <a:custGeom>
            <a:rect b="b" l="l" r="r" t="t"/>
            <a:pathLst>
              <a:path extrusionOk="0" h="377665" w="1196844">
                <a:moveTo>
                  <a:pt x="0" y="0"/>
                </a:moveTo>
                <a:lnTo>
                  <a:pt x="1196844" y="0"/>
                </a:lnTo>
                <a:lnTo>
                  <a:pt x="1196844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B95309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Michal Gilboa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VPHR</a:t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>
            <a:off x="8067562" y="2820324"/>
            <a:ext cx="1415850" cy="1306375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Adi Weissman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Talent Acquisition Partner </a:t>
            </a:r>
            <a:endParaRPr/>
          </a:p>
        </p:txBody>
      </p:sp>
      <p:cxnSp>
        <p:nvCxnSpPr>
          <p:cNvPr id="264" name="Google Shape;264;p10"/>
          <p:cNvCxnSpPr/>
          <p:nvPr/>
        </p:nvCxnSpPr>
        <p:spPr>
          <a:xfrm>
            <a:off x="1868383" y="2590950"/>
            <a:ext cx="8420243" cy="35033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" name="Google Shape;265;p10"/>
          <p:cNvCxnSpPr/>
          <p:nvPr/>
        </p:nvCxnSpPr>
        <p:spPr>
          <a:xfrm>
            <a:off x="1868383" y="2572882"/>
            <a:ext cx="0" cy="339686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6" name="Google Shape;266;p10"/>
          <p:cNvSpPr/>
          <p:nvPr/>
        </p:nvSpPr>
        <p:spPr>
          <a:xfrm>
            <a:off x="519561" y="2781319"/>
            <a:ext cx="1402530" cy="1268322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Andromeda Huff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HR BP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</a:t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22542" y="4475009"/>
            <a:ext cx="1560252" cy="1268322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Kimber  Harris</a:t>
            </a:r>
            <a:endParaRPr/>
          </a:p>
          <a:p>
            <a:pPr indent="0" lvl="0" marL="0" marR="0" rtl="0" algn="ctr">
              <a:spcBef>
                <a:spcPts val="49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Office manager &amp; HR Coordinator</a:t>
            </a:r>
            <a:endParaRPr sz="1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spcBef>
                <a:spcPts val="49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50%</a:t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3405234" y="4387829"/>
            <a:ext cx="1180145" cy="1101406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Students.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Interim program</a:t>
            </a:r>
            <a:endParaRPr/>
          </a:p>
        </p:txBody>
      </p:sp>
      <p:pic>
        <p:nvPicPr>
          <p:cNvPr descr="Related image" id="269" name="Google Shape;2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31899" y="2716516"/>
            <a:ext cx="484823" cy="30446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0"/>
          <p:cNvSpPr/>
          <p:nvPr/>
        </p:nvSpPr>
        <p:spPr>
          <a:xfrm>
            <a:off x="4214261" y="2916001"/>
            <a:ext cx="1897728" cy="1154113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Tali Amar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HRBP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Global</a:t>
            </a:r>
            <a:endParaRPr/>
          </a:p>
        </p:txBody>
      </p:sp>
      <p:sp>
        <p:nvSpPr>
          <p:cNvPr id="271" name="Google Shape;271;p10"/>
          <p:cNvSpPr txBox="1"/>
          <p:nvPr/>
        </p:nvSpPr>
        <p:spPr>
          <a:xfrm>
            <a:off x="8320418" y="554190"/>
            <a:ext cx="72863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צוות משאבי אנוש</a:t>
            </a: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72" name="Google Shape;27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60181" y="4322777"/>
            <a:ext cx="484821" cy="304463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0"/>
          <p:cNvSpPr/>
          <p:nvPr/>
        </p:nvSpPr>
        <p:spPr>
          <a:xfrm>
            <a:off x="5292925" y="4372285"/>
            <a:ext cx="1490922" cy="1371046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Elisheva Weiss</a:t>
            </a:r>
            <a:endParaRPr/>
          </a:p>
          <a:p>
            <a:pPr indent="0" lvl="0" marL="0" marR="0" rtl="0" algn="ctr">
              <a:spcBef>
                <a:spcPts val="49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Office manager &amp; </a:t>
            </a:r>
            <a:endParaRPr/>
          </a:p>
          <a:p>
            <a:pPr indent="0" lvl="0" marL="0" marR="0" rtl="0" algn="ctr">
              <a:spcBef>
                <a:spcPts val="49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CEO PA</a:t>
            </a:r>
            <a:endParaRPr/>
          </a:p>
        </p:txBody>
      </p:sp>
      <p:pic>
        <p:nvPicPr>
          <p:cNvPr descr="×ª××¦××ª ×ª××× × ×¢×××¨ âªisrael flagâ¬â" id="274" name="Google Shape;27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6835" y="4201727"/>
            <a:ext cx="408360" cy="408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×ª××¦××ª ×ª××× × ×¢×××¨ âªisrael flagâ¬â" id="275" name="Google Shape;27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9541" y="811026"/>
            <a:ext cx="432860" cy="432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×ª××¦××ª ×ª××× × ×¢×××¨ âªisrael flagâ¬â" id="276" name="Google Shape;27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2401" y="2781318"/>
            <a:ext cx="432860" cy="432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×ª××¦××ª ×ª××× × ×¢×××¨ âªisrael flagâ¬â" id="277" name="Google Shape;27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25805" y="4189477"/>
            <a:ext cx="408360" cy="408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×ª××¦××ª ×ª××× × ×¢×××¨ âªisrael flagâ¬â" id="278" name="Google Shape;27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87558" y="2742725"/>
            <a:ext cx="432860" cy="4328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10"/>
          <p:cNvCxnSpPr/>
          <p:nvPr/>
        </p:nvCxnSpPr>
        <p:spPr>
          <a:xfrm>
            <a:off x="4382429" y="3774953"/>
            <a:ext cx="0" cy="780050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10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iw-I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900"/>
              <a:buFont typeface="Arial"/>
              <a:buNone/>
            </a:pPr>
            <a:br>
              <a:rPr b="0" i="0" lang="iw-IL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iw-I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900"/>
              <a:buFont typeface="Arial"/>
              <a:buNone/>
            </a:pPr>
            <a:br>
              <a:rPr b="0" i="0" lang="iw-IL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83412" y="2838010"/>
            <a:ext cx="1415849" cy="130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78549" y="2868748"/>
            <a:ext cx="1227512" cy="115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07412" y="4460487"/>
            <a:ext cx="1180146" cy="1247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omeda Huff" id="285" name="Google Shape;285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81705" y="2781318"/>
            <a:ext cx="1402529" cy="126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6597" y="4475008"/>
            <a:ext cx="979946" cy="126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84450" y="889278"/>
            <a:ext cx="1402528" cy="139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"/>
          <p:cNvSpPr/>
          <p:nvPr/>
        </p:nvSpPr>
        <p:spPr>
          <a:xfrm>
            <a:off x="2330450" y="1396491"/>
            <a:ext cx="13050374" cy="548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4305300" y="2300288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3003055" y="567044"/>
            <a:ext cx="104956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כמות המועמדים בשנים האחרונות</a:t>
            </a: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4125433" y="3244334"/>
            <a:ext cx="8250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p11"/>
          <p:cNvGraphicFramePr/>
          <p:nvPr/>
        </p:nvGraphicFramePr>
        <p:xfrm>
          <a:off x="1689118" y="1866690"/>
          <a:ext cx="8163525" cy="4549935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email&#10;&#10;Description automatically generated" id="302" name="Google Shape;3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4145" y="1293743"/>
            <a:ext cx="5467855" cy="4270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303" name="Google Shape;303;p12"/>
          <p:cNvPicPr preferRelativeResize="0"/>
          <p:nvPr/>
        </p:nvPicPr>
        <p:blipFill rotWithShape="1">
          <a:blip r:embed="rId4">
            <a:alphaModFix/>
          </a:blip>
          <a:srcRect b="2618" l="16851" r="0" t="0"/>
          <a:stretch/>
        </p:blipFill>
        <p:spPr>
          <a:xfrm>
            <a:off x="544459" y="472440"/>
            <a:ext cx="5655037" cy="295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975" y="4095514"/>
            <a:ext cx="5862025" cy="20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/>
          <p:nvPr>
            <p:ph type="title"/>
          </p:nvPr>
        </p:nvSpPr>
        <p:spPr>
          <a:xfrm>
            <a:off x="9410700" y="6130713"/>
            <a:ext cx="2389414" cy="200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homa"/>
              <a:buNone/>
            </a:pPr>
            <a:r>
              <a:rPr lang="iw-IL" sz="1000">
                <a:latin typeface="Tahoma"/>
                <a:ea typeface="Tahoma"/>
                <a:cs typeface="Tahoma"/>
                <a:sym typeface="Tahoma"/>
              </a:rPr>
              <a:t>מתוך הלשכה המרכזית לסטטיסטיקה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0" name="Google Shape;31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947" y="527232"/>
            <a:ext cx="9467386" cy="5345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ג זכויות יוצרים קו מיתאר" id="311" name="Google Shape;31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18472" y="6030686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3"/>
          <p:cNvSpPr/>
          <p:nvPr/>
        </p:nvSpPr>
        <p:spPr>
          <a:xfrm>
            <a:off x="880946" y="616769"/>
            <a:ext cx="1328057" cy="91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"/>
          <p:cNvSpPr txBox="1"/>
          <p:nvPr>
            <p:ph type="title"/>
          </p:nvPr>
        </p:nvSpPr>
        <p:spPr>
          <a:xfrm>
            <a:off x="9410700" y="6130713"/>
            <a:ext cx="2389414" cy="200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homa"/>
              <a:buNone/>
            </a:pPr>
            <a:r>
              <a:rPr lang="iw-IL" sz="1000">
                <a:latin typeface="Tahoma"/>
                <a:ea typeface="Tahoma"/>
                <a:cs typeface="Tahoma"/>
                <a:sym typeface="Tahoma"/>
              </a:rPr>
              <a:t>מתוך הלשכה המרכזית לסטטיסטיקה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תג זכויות יוצרים קו מיתאר" id="318" name="Google Shape;3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8472" y="6030686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4"/>
          <p:cNvSpPr/>
          <p:nvPr/>
        </p:nvSpPr>
        <p:spPr>
          <a:xfrm>
            <a:off x="1600200" y="772886"/>
            <a:ext cx="1328057" cy="91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1756954" y="668260"/>
            <a:ext cx="8678092" cy="465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עלייה של 94% במספר המישרות הפנויות בישראל בתפקידי פיתוח תוכנה בהשוואה לתקופה של טרום משבר הקורונה. </a:t>
            </a:r>
            <a:endParaRPr/>
          </a:p>
          <a:p>
            <a:pPr indent="0" lvl="0" marL="0" marR="0" rtl="1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1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1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descr="מגמת עלייה קו מיתאר" id="321" name="Google Shape;3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74319" y="2823118"/>
            <a:ext cx="3775802" cy="3775802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4"/>
          <p:cNvSpPr txBox="1"/>
          <p:nvPr/>
        </p:nvSpPr>
        <p:spPr>
          <a:xfrm>
            <a:off x="3290089" y="3429000"/>
            <a:ext cx="1598022" cy="59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lang="iw-IL"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94%</a:t>
            </a:r>
            <a:endParaRPr b="1"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"/>
          <p:cNvSpPr/>
          <p:nvPr/>
        </p:nvSpPr>
        <p:spPr>
          <a:xfrm>
            <a:off x="7020509" y="1319188"/>
            <a:ext cx="2667289" cy="395554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8" name="Google Shape;328;p15"/>
          <p:cNvSpPr txBox="1"/>
          <p:nvPr/>
        </p:nvSpPr>
        <p:spPr>
          <a:xfrm>
            <a:off x="1994170" y="3594132"/>
            <a:ext cx="1789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146%</a:t>
            </a:r>
            <a:endParaRPr b="1" sz="2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9" name="Google Shape;329;p15"/>
          <p:cNvSpPr txBox="1"/>
          <p:nvPr/>
        </p:nvSpPr>
        <p:spPr>
          <a:xfrm>
            <a:off x="3143655" y="719847"/>
            <a:ext cx="1789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21 חודשים</a:t>
            </a:r>
            <a:endParaRPr/>
          </a:p>
        </p:txBody>
      </p:sp>
      <p:sp>
        <p:nvSpPr>
          <p:cNvPr id="330" name="Google Shape;330;p15"/>
          <p:cNvSpPr txBox="1"/>
          <p:nvPr/>
        </p:nvSpPr>
        <p:spPr>
          <a:xfrm>
            <a:off x="464815" y="717158"/>
            <a:ext cx="1789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4-6</a:t>
            </a:r>
            <a:endParaRPr b="1" sz="2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דואר אלקטרוני עם מילוי מלא" id="331" name="Google Shape;3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6953" y="2670598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5"/>
          <p:cNvSpPr txBox="1"/>
          <p:nvPr/>
        </p:nvSpPr>
        <p:spPr>
          <a:xfrm>
            <a:off x="9687798" y="5188192"/>
            <a:ext cx="185215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b="1" lang="iw-IL" sz="4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</a:t>
            </a:r>
            <a:endParaRPr b="1" sz="4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מחקר קו מיתאר" id="333" name="Google Shape;3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2112" y="4194297"/>
            <a:ext cx="1438428" cy="143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5"/>
          <p:cNvSpPr txBox="1"/>
          <p:nvPr/>
        </p:nvSpPr>
        <p:spPr>
          <a:xfrm>
            <a:off x="290236" y="5882123"/>
            <a:ext cx="10695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GotFriends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תג זכויות יוצרים קו מיתאר" id="335" name="Google Shape;33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835957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5"/>
          <p:cNvSpPr txBox="1"/>
          <p:nvPr/>
        </p:nvSpPr>
        <p:spPr>
          <a:xfrm>
            <a:off x="6741586" y="3794187"/>
            <a:ext cx="32251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לינקדאין בסערה</a:t>
            </a:r>
            <a:endParaRPr/>
          </a:p>
        </p:txBody>
      </p:sp>
      <p:sp>
        <p:nvSpPr>
          <p:cNvPr id="337" name="Google Shape;337;p15"/>
          <p:cNvSpPr txBox="1"/>
          <p:nvPr/>
        </p:nvSpPr>
        <p:spPr>
          <a:xfrm>
            <a:off x="4762355" y="717158"/>
            <a:ext cx="26672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2021</a:t>
            </a:r>
            <a:endParaRPr b="1"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p15"/>
          <p:cNvSpPr/>
          <p:nvPr/>
        </p:nvSpPr>
        <p:spPr>
          <a:xfrm>
            <a:off x="2790399" y="1340342"/>
            <a:ext cx="2667289" cy="395554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להטוטן עם מילוי מלא" id="339" name="Google Shape;33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8572" y="2325310"/>
            <a:ext cx="1268822" cy="1268822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5"/>
          <p:cNvSpPr txBox="1"/>
          <p:nvPr/>
        </p:nvSpPr>
        <p:spPr>
          <a:xfrm>
            <a:off x="3315178" y="1613608"/>
            <a:ext cx="14956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4-6</a:t>
            </a:r>
            <a:endParaRPr/>
          </a:p>
        </p:txBody>
      </p:sp>
      <p:sp>
        <p:nvSpPr>
          <p:cNvPr id="341" name="Google Shape;341;p15"/>
          <p:cNvSpPr txBox="1"/>
          <p:nvPr/>
        </p:nvSpPr>
        <p:spPr>
          <a:xfrm>
            <a:off x="2671105" y="3860684"/>
            <a:ext cx="29058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מועמדים מג'נגלים</a:t>
            </a:r>
            <a:endParaRPr/>
          </a:p>
        </p:txBody>
      </p:sp>
      <p:sp>
        <p:nvSpPr>
          <p:cNvPr id="342" name="Google Shape;342;p15"/>
          <p:cNvSpPr txBox="1"/>
          <p:nvPr/>
        </p:nvSpPr>
        <p:spPr>
          <a:xfrm>
            <a:off x="7214840" y="1453015"/>
            <a:ext cx="234175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11 מיליון מישרות פתוחות בלינקדאין </a:t>
            </a:r>
            <a:endParaRPr b="1" sz="2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תג זכויות יוצרים קו מיתאר" id="347" name="Google Shape;3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905" y="6333187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6"/>
          <p:cNvSpPr txBox="1"/>
          <p:nvPr/>
        </p:nvSpPr>
        <p:spPr>
          <a:xfrm>
            <a:off x="10601015" y="6333187"/>
            <a:ext cx="13976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GotFriends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49" name="Google Shape;349;p16"/>
          <p:cNvGraphicFramePr/>
          <p:nvPr/>
        </p:nvGraphicFramePr>
        <p:xfrm>
          <a:off x="397649" y="7179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{660D73E9-183B-430E-8877-D1BA393F08D1}</a:tableStyleId>
              </a:tblPr>
              <a:tblGrid>
                <a:gridCol w="7953075"/>
              </a:tblGrid>
              <a:tr h="113617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תנאים ושכר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פיתוח מיקצועי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4510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2 ימי עבודה מהבית - לפחות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טכנולוגיה ומוצר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חוסן עיסקי וכלכלי של החברה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מיקום פיזי של החברה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השקעה בחוויית העובד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</a:tbl>
          </a:graphicData>
        </a:graphic>
      </p:graphicFrame>
      <p:sp>
        <p:nvSpPr>
          <p:cNvPr id="350" name="Google Shape;350;p16"/>
          <p:cNvSpPr txBox="1"/>
          <p:nvPr/>
        </p:nvSpPr>
        <p:spPr>
          <a:xfrm>
            <a:off x="1420032" y="749502"/>
            <a:ext cx="6506002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600"/>
              <a:buFont typeface="Arial"/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מה חשוב למועמדים המתמודדים לתפקידים בחברות היי-טק?</a:t>
            </a:r>
            <a:endParaRPr b="1" sz="3600">
              <a:solidFill>
                <a:srgbClr val="B953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1" name="Google Shape;351;p16"/>
          <p:cNvGraphicFramePr/>
          <p:nvPr/>
        </p:nvGraphicFramePr>
        <p:xfrm>
          <a:off x="8945955" y="76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{660D73E9-183B-430E-8877-D1BA393F08D1}</a:tableStyleId>
              </a:tblPr>
              <a:tblGrid>
                <a:gridCol w="2322750"/>
              </a:tblGrid>
              <a:tr h="112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66%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44%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446775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55%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37%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11%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10%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8%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"/>
          <p:cNvSpPr txBox="1"/>
          <p:nvPr/>
        </p:nvSpPr>
        <p:spPr>
          <a:xfrm>
            <a:off x="1393902" y="903249"/>
            <a:ext cx="10013795" cy="4352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600"/>
              <a:buFont typeface="Noto Sans Symbols"/>
              <a:buChar char="❑"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 ניהול קריירה - יש דבר כזה?</a:t>
            </a:r>
            <a:endParaRPr/>
          </a:p>
          <a:p>
            <a:pPr indent="-2857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600"/>
              <a:buFont typeface="Noto Sans Symbols"/>
              <a:buChar char="❑"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 לינקדאין – האם חובה או רק המלצה?</a:t>
            </a:r>
            <a:endParaRPr/>
          </a:p>
          <a:p>
            <a:pPr indent="-2857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600"/>
              <a:buFont typeface="Noto Sans Symbols"/>
              <a:buChar char="❑"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 קורות חיים – מה כדאי לדעת?</a:t>
            </a:r>
            <a:endParaRPr/>
          </a:p>
          <a:p>
            <a:pPr indent="-2857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600"/>
              <a:buFont typeface="Noto Sans Symbols"/>
              <a:buChar char="❑"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 ראיון עבודה – מה קורה כשמקבלים את ה"לא"?</a:t>
            </a:r>
            <a:endParaRPr b="1" sz="3600">
              <a:solidFill>
                <a:srgbClr val="B953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141" y="211873"/>
            <a:ext cx="3401122" cy="420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"/>
          <p:cNvSpPr txBox="1"/>
          <p:nvPr>
            <p:ph type="title"/>
          </p:nvPr>
        </p:nvSpPr>
        <p:spPr>
          <a:xfrm>
            <a:off x="167696" y="5342314"/>
            <a:ext cx="53937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None/>
            </a:pPr>
            <a:r>
              <a:rPr lang="iw-IL" sz="4000">
                <a:solidFill>
                  <a:srgbClr val="B95309"/>
                </a:solidFill>
              </a:rPr>
              <a:t>ניהול קריירה </a:t>
            </a:r>
            <a:br>
              <a:rPr lang="iw-IL" sz="4000">
                <a:solidFill>
                  <a:srgbClr val="B95309"/>
                </a:solidFill>
              </a:rPr>
            </a:br>
            <a:br>
              <a:rPr lang="iw-IL" sz="4000">
                <a:solidFill>
                  <a:srgbClr val="B95309"/>
                </a:solidFill>
              </a:rPr>
            </a:br>
            <a:r>
              <a:rPr b="1" lang="iw-IL" sz="8000">
                <a:solidFill>
                  <a:srgbClr val="B95309"/>
                </a:solidFill>
              </a:rPr>
              <a:t>ידע </a:t>
            </a:r>
            <a:br>
              <a:rPr b="1" lang="iw-IL" sz="8000">
                <a:solidFill>
                  <a:srgbClr val="B95309"/>
                </a:solidFill>
              </a:rPr>
            </a:br>
            <a:r>
              <a:rPr b="1" lang="iw-IL" sz="80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ניסיון</a:t>
            </a:r>
            <a:br>
              <a:rPr b="1" lang="iw-IL" sz="8000">
                <a:solidFill>
                  <a:srgbClr val="B95309"/>
                </a:solidFill>
              </a:rPr>
            </a:br>
            <a:r>
              <a:rPr b="1" lang="iw-IL" sz="80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מומחיות</a:t>
            </a:r>
            <a:br>
              <a:rPr b="1" lang="iw-IL" sz="8000">
                <a:solidFill>
                  <a:srgbClr val="B95309"/>
                </a:solidFill>
              </a:rPr>
            </a:br>
            <a:r>
              <a:rPr b="1" lang="iw-IL" sz="8000">
                <a:solidFill>
                  <a:srgbClr val="B95309"/>
                </a:solidFill>
              </a:rPr>
              <a:t>מיתוג עצמי</a:t>
            </a:r>
            <a:br>
              <a:rPr b="1" lang="iw-IL" sz="8000">
                <a:solidFill>
                  <a:srgbClr val="B95309"/>
                </a:solidFill>
              </a:rPr>
            </a:br>
            <a:r>
              <a:rPr b="1" lang="iw-IL" sz="8000">
                <a:solidFill>
                  <a:srgbClr val="B95309"/>
                </a:solidFill>
              </a:rPr>
              <a:t>ערך שוק</a:t>
            </a:r>
            <a:br>
              <a:rPr b="1" lang="iw-IL" sz="8000">
                <a:solidFill>
                  <a:srgbClr val="B95309"/>
                </a:solidFill>
              </a:rPr>
            </a:br>
            <a:br>
              <a:rPr lang="iw-IL" sz="1200"/>
            </a:br>
            <a:endParaRPr sz="1200"/>
          </a:p>
        </p:txBody>
      </p:sp>
      <p:pic>
        <p:nvPicPr>
          <p:cNvPr id="363" name="Google Shape;3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8201" y="490654"/>
            <a:ext cx="5393700" cy="592129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18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 txBox="1"/>
          <p:nvPr>
            <p:ph type="title"/>
          </p:nvPr>
        </p:nvSpPr>
        <p:spPr>
          <a:xfrm>
            <a:off x="354000" y="324265"/>
            <a:ext cx="53937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iw-IL">
                <a:solidFill>
                  <a:srgbClr val="B95309"/>
                </a:solidFill>
              </a:rPr>
              <a:t>ניהול הזדמנויות </a:t>
            </a:r>
            <a:endParaRPr>
              <a:solidFill>
                <a:srgbClr val="B95309"/>
              </a:solidFill>
            </a:endParaRPr>
          </a:p>
        </p:txBody>
      </p:sp>
      <p:sp>
        <p:nvSpPr>
          <p:cNvPr id="370" name="Google Shape;370;p19"/>
          <p:cNvSpPr txBox="1"/>
          <p:nvPr>
            <p:ph idx="1" type="subTitle"/>
          </p:nvPr>
        </p:nvSpPr>
        <p:spPr>
          <a:xfrm>
            <a:off x="354000" y="364716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5560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iw-IL" sz="4800">
                <a:solidFill>
                  <a:srgbClr val="B9530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ולאו דוקא</a:t>
            </a:r>
            <a:endParaRPr/>
          </a:p>
          <a:p>
            <a:pPr indent="-35560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iw-IL" sz="4800">
                <a:solidFill>
                  <a:srgbClr val="B9530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ניהול קריירה</a:t>
            </a:r>
            <a:endParaRPr sz="4800">
              <a:solidFill>
                <a:srgbClr val="B9530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71" name="Google Shape;3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3375" y="0"/>
            <a:ext cx="6928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455" y="713678"/>
            <a:ext cx="3490579" cy="509645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"/>
          <p:cNvSpPr txBox="1"/>
          <p:nvPr/>
        </p:nvSpPr>
        <p:spPr>
          <a:xfrm>
            <a:off x="4363162" y="4055809"/>
            <a:ext cx="552821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מיכל גלבוע,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סמנכ"ל משאבי אנוש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Morphisec</a:t>
            </a:r>
            <a:endParaRPr sz="3600">
              <a:solidFill>
                <a:srgbClr val="B953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798634" y="1752454"/>
            <a:ext cx="30331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נעים להכיר...</a:t>
            </a:r>
            <a:endParaRPr b="1" sz="3600">
              <a:solidFill>
                <a:srgbClr val="B953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 txBox="1"/>
          <p:nvPr>
            <p:ph type="title"/>
          </p:nvPr>
        </p:nvSpPr>
        <p:spPr>
          <a:xfrm>
            <a:off x="5097036" y="392334"/>
            <a:ext cx="6979735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iw-IL" sz="36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לינקדאין – האם חובה או רק המלצה?</a:t>
            </a:r>
            <a:endParaRPr b="1" sz="36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77" name="Google Shape;377;p20"/>
          <p:cNvSpPr txBox="1"/>
          <p:nvPr/>
        </p:nvSpPr>
        <p:spPr>
          <a:xfrm>
            <a:off x="624469" y="1536174"/>
            <a:ext cx="11128916" cy="4916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רשת חברתית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עסקית מקצועית</a:t>
            </a: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מאפשרת למשתמשים ליצור </a:t>
            </a:r>
            <a:r>
              <a:rPr b="1" i="0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חיבורים עסקיים וקשרים מקצועיים </a:t>
            </a: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בין קולגות לעבודה ובין משתמשים ואנשי מקצוע  מכל העולם. 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הרעיון פשוט, כמו בפייסבוק, מדובר ברשת חברתית שכל משתמש יכול להעלות תמונות, סרטונים, ותוכן לפרופיל האישי שלו, אך עיקר תכליתה של הרשת הוא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מקצועי</a:t>
            </a: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, זאת אומרת שלהבדיל מפייסבוק בו רוב הפעילות היא אישית חברתית (תמונות מחיי חברה וכו') 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בלינקדאין הקשרים, התוכן והחיבורים נועדו למטרה מאוד ברורה –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יצירת הזדמנויות וחיבורים אסטרטגיים והעשרת הנישה המקצועית.</a:t>
            </a:r>
            <a:endParaRPr b="1" sz="28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78" name="Google Shape;3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091" y="167269"/>
            <a:ext cx="3057525" cy="163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 txBox="1"/>
          <p:nvPr/>
        </p:nvSpPr>
        <p:spPr>
          <a:xfrm>
            <a:off x="614515" y="116170"/>
            <a:ext cx="9974167" cy="6625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28% מכל המשתמשים באינטרנט משתמשים בלינקדאין.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משתמשים רשומים: מעל 560 מיליון. היעד: 3 מיליארד.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בכל שנייה מצטרפים ללינקדאין 2 משתמשים חדשים.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56% מהחברים בלינקדאין גברים ו-44% נשים.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כמעט 2 מיליון ישראליים משתמשים בלינקדאין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45% מהמשתמשים בישראל הם בטווח הגילים 34-25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בלינקדאין משתמשים אנשים מ-200 מדינות (למעשה כל מדינות העולם).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המשתמש הממוצע מבלה 17 דקות בחודש בלינקדאין.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40% מהמשתמשים נכנסים ללינקדאין על בסיס יומיומי</a:t>
            </a:r>
            <a:r>
              <a:rPr b="0" i="0" lang="iw-IL" sz="18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/>
          </a:p>
        </p:txBody>
      </p:sp>
      <p:pic>
        <p:nvPicPr>
          <p:cNvPr id="384" name="Google Shape;3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33" y="419332"/>
            <a:ext cx="288607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68357">
            <a:off x="674226" y="4550788"/>
            <a:ext cx="3852467" cy="170627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2"/>
          <p:cNvSpPr txBox="1"/>
          <p:nvPr/>
        </p:nvSpPr>
        <p:spPr>
          <a:xfrm>
            <a:off x="89209" y="457200"/>
            <a:ext cx="11831445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מה אפשר לעשות בלינקדאין?</a:t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לפתוח פרופיל אישי ולהעלות קורות חיים דיגיטליים;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נטוורקינג – לבנות ולטפח רשת של קשרים שתקל על התפתחותנו המקצועית;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לקדם מכירות;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למצוא חומר מקצועי רלוונטי וחברות בעולם העוסקות בתחום המבוקש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להוריד ולהעלות מצגות;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להעשיר את הידע המקצועי שלכם;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לחפש עבודה;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להציע משרות ולחפש עובדים מתאימים;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 txBox="1"/>
          <p:nvPr/>
        </p:nvSpPr>
        <p:spPr>
          <a:xfrm>
            <a:off x="3590692" y="1228397"/>
            <a:ext cx="8197076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תמונת פרופיל עיסקית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ניסיון מקצועי מפורט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מיומנויות, יכולות, כישורים.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לימודים, תעודות, קורסים.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חיבורים לאנשי קשר, קולגות.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הצטרפות לפורומים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פוסטים ופירסומים</a:t>
            </a:r>
            <a:endParaRPr sz="40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06" y="200722"/>
            <a:ext cx="5491046" cy="6335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/>
          <p:nvPr>
            <p:ph type="title"/>
          </p:nvPr>
        </p:nvSpPr>
        <p:spPr>
          <a:xfrm>
            <a:off x="1640159" y="528568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w-IL" sz="36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חיפוש עבודה בלינקדאין – LinkedIn Jobs</a:t>
            </a:r>
            <a:br>
              <a:rPr b="1" lang="iw-IL" sz="36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</a:br>
            <a:endParaRPr b="1" sz="36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02" name="Google Shape;402;p24"/>
          <p:cNvSpPr txBox="1"/>
          <p:nvPr/>
        </p:nvSpPr>
        <p:spPr>
          <a:xfrm>
            <a:off x="647700" y="1582341"/>
            <a:ext cx="10715393" cy="5018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בתוך הרשת החברתית המקצועית הזו, יש מנוע לחיפוש משרות – </a:t>
            </a:r>
            <a:r>
              <a:rPr b="1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לינקדאין ג'ובס. 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המנוע חכם </a:t>
            </a:r>
            <a:r>
              <a:rPr b="1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ויציע לכם משרות 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באזור המגורים שלכם, לפי הידע והרפרטואר המקצועי שלכם, היכולות שלכם והחברים המקושרים אליכם.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אפשר לשגר את </a:t>
            </a:r>
            <a:r>
              <a:rPr b="1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קורות החיים 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שלכם בלינקדאין, וכדאי מאוד, גם אם אתם שולחים קורות חיים במייל לאיזו משרה "סטנדרטית" רגילה שלא דרך לינקדאין, שתכניסו את הכתובת לפרופיל הלינקדאין שלכם – יכול לעזור במיוחד אם מדובר בפרופיל מעודכן ומטופח. 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כל משרה שמוצעת בלינקדאין ג'ובס ומעניינת אתכם אתם יכולים </a:t>
            </a:r>
            <a:r>
              <a:rPr b="1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להגיב אליה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, לשלוח את קורות החיים שלכם אליה, ואפילו לשלוח מסרים ולשאול שאלות מול מי שפתח את המכרז למשרה.</a:t>
            </a:r>
            <a:endParaRPr sz="24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03" name="Google Shape;4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35304">
            <a:off x="636550" y="22302"/>
            <a:ext cx="2922316" cy="161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"/>
          <p:cNvSpPr txBox="1"/>
          <p:nvPr/>
        </p:nvSpPr>
        <p:spPr>
          <a:xfrm>
            <a:off x="1204333" y="376447"/>
            <a:ext cx="9199756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כמות המשתמשים - והעובדה שכל הגורמים בעולם העסקי מצויים בו - הופך את ההכנה והטיפוח של פרופיל לינקדאין מושקע </a:t>
            </a:r>
            <a:r>
              <a:rPr b="1" lang="iw-IL" sz="7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למצרך חובה</a:t>
            </a:r>
            <a:r>
              <a:rPr lang="iw-IL" sz="4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, לכל מי שחפץ בקידום מקצועי ואישי!</a:t>
            </a:r>
            <a:endParaRPr sz="48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09" name="Google Shape;4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0" y="4531431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"/>
          <p:cNvSpPr txBox="1"/>
          <p:nvPr>
            <p:ph type="title"/>
          </p:nvPr>
        </p:nvSpPr>
        <p:spPr>
          <a:xfrm>
            <a:off x="3346295" y="573173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w-IL" sz="4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קורות חיים – מה כדאי לדעת?</a:t>
            </a:r>
            <a:endParaRPr sz="48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1460810" y="1851102"/>
            <a:ext cx="9868829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להיות אמינים – לכתוב מה שנכון ואמיתי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להיות רלוונטיים – לכתוב מה שמתאים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להבליט השגים מיוחדים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להתאים את קורות החיים למישרה שאתם מתמודדים עליה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להיות תמציתיים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לא לפחד משיווק אישי – "לספר את הסיפור שלכם".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הבליטו את היתרון היחסי שלכם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לשמור על מיבנה אחיד 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לכתוב רק בפורמאט Word</a:t>
            </a:r>
            <a:endParaRPr sz="24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לנהל את תהליך קורות החיים</a:t>
            </a:r>
            <a:endParaRPr/>
          </a:p>
          <a:p>
            <a:pPr indent="-228600" lvl="0" marL="34290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38" y="1851102"/>
            <a:ext cx="3568390" cy="391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/>
          <p:nvPr>
            <p:ph type="title"/>
          </p:nvPr>
        </p:nvSpPr>
        <p:spPr>
          <a:xfrm>
            <a:off x="-946926" y="606625"/>
            <a:ext cx="12555345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w-IL" sz="4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ראיון עבודה –  צריך רק תשובה חיובית אחת.</a:t>
            </a:r>
            <a:endParaRPr sz="48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1962615" y="1906859"/>
            <a:ext cx="9099395" cy="443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להתכונן. לקרוא. להתאמן. 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לתת דוגמאות קונקרטיות.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לענות על השאלות ולא לחזור עליהן.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להקפיד על קוד לבוש מתאים.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ראיון בזום? להיערך בהתאם (רקע, חולצה, רעש, סאונד, פתקים מסייעים)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ראיון פרונטאלי? להגיע בזמן ואף להקדים.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משימת בית – להקדיש זמן.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להקשיב לשאלות עד הסוף. שאלה קשה? לעבור הלאה.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להכין רשימת ממליצים ולהכין אותם לשיחה.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גישה חיובית, לא לבלף, להשאיר שובל בחדר...</a:t>
            </a:r>
            <a:endParaRPr/>
          </a:p>
          <a:p>
            <a:pPr indent="-190500" lvl="0" marL="34290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81" y="2107580"/>
            <a:ext cx="1780595" cy="3963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2762" y="2003850"/>
            <a:ext cx="3735658" cy="33152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8"/>
          <p:cNvSpPr txBox="1"/>
          <p:nvPr/>
        </p:nvSpPr>
        <p:spPr>
          <a:xfrm>
            <a:off x="245328" y="1120676"/>
            <a:ext cx="7627434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לבקש לדעת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את הסיבה.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לבדוק האם ניתן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להיות בקשר 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לגבי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מישרות אחרות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לבקש להיות בקשר עם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איש הקשר שלכם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אם הארגון מעניין – להמשיך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ולעקוב 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אחר מישרות שנפתחות.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לשחזר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 את הראיונות – כתיבה, הקלטה (5 שעות).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לנתח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את מהלך הראיון.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לבדוק היכן ניתן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להציג תשובות טובות יותר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להתאמן, לתרגל,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להתנסות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להתייעץ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עם איש מקצוע.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7430430" y="591014"/>
            <a:ext cx="47615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וכשמגיע ה"לא"?</a:t>
            </a:r>
            <a:endParaRPr sz="48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"/>
          <p:cNvSpPr txBox="1"/>
          <p:nvPr/>
        </p:nvSpPr>
        <p:spPr>
          <a:xfrm>
            <a:off x="4686301" y="1168404"/>
            <a:ext cx="7791913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לתכנן וגם לזרום.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אדם צריך שתהיה לו מילה.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לדעת לספר את הסיפור שלך.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להכיר אנשים, לשמור על קשרים.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לבנות יחסים לטווח ארוך.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זמן לעצמך. לבד.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תיכנון משימות.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ניהול זמן?   ניהול עצמי!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סליחה, טעיתי, ממשיכים.</a:t>
            </a:r>
            <a:endParaRPr/>
          </a:p>
        </p:txBody>
      </p:sp>
      <p:sp>
        <p:nvSpPr>
          <p:cNvPr id="436" name="Google Shape;436;p29"/>
          <p:cNvSpPr txBox="1"/>
          <p:nvPr/>
        </p:nvSpPr>
        <p:spPr>
          <a:xfrm>
            <a:off x="7050359" y="404534"/>
            <a:ext cx="60941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כמה מסקנות....</a:t>
            </a:r>
            <a:endParaRPr/>
          </a:p>
        </p:txBody>
      </p:sp>
      <p:pic>
        <p:nvPicPr>
          <p:cNvPr id="437" name="Google Shape;4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21569" cy="677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/>
          <p:nvPr/>
        </p:nvSpPr>
        <p:spPr>
          <a:xfrm>
            <a:off x="5696813" y="2161811"/>
            <a:ext cx="1972236" cy="7610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10 שנים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6641" y="3756235"/>
            <a:ext cx="2532529" cy="1001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"/>
          <p:cNvSpPr txBox="1"/>
          <p:nvPr/>
        </p:nvSpPr>
        <p:spPr>
          <a:xfrm>
            <a:off x="6783292" y="3756235"/>
            <a:ext cx="1972235" cy="62262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שנה וחצי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76" name="Google Shape;17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3398" y="5093935"/>
            <a:ext cx="2915772" cy="100126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"/>
          <p:cNvSpPr txBox="1"/>
          <p:nvPr/>
        </p:nvSpPr>
        <p:spPr>
          <a:xfrm>
            <a:off x="121288" y="5602369"/>
            <a:ext cx="1458260" cy="74383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4 שנים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78" name="Google Shape;1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9411" y="1702444"/>
            <a:ext cx="4301059" cy="1547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הנחיית קבוצות - אורית סוקוליק" id="179" name="Google Shape;1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5353" y="236174"/>
            <a:ext cx="3015117" cy="1171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"/>
          <p:cNvSpPr txBox="1"/>
          <p:nvPr/>
        </p:nvSpPr>
        <p:spPr>
          <a:xfrm>
            <a:off x="7040279" y="858615"/>
            <a:ext cx="1972236" cy="7610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3 שנים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descr="בטר פלייס תפסיק את פעילותה ב-13 ביוני - אוטו" id="181" name="Google Shape;18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54130" y="1531658"/>
            <a:ext cx="2897592" cy="174983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"/>
          <p:cNvSpPr txBox="1"/>
          <p:nvPr/>
        </p:nvSpPr>
        <p:spPr>
          <a:xfrm>
            <a:off x="-40832" y="1880230"/>
            <a:ext cx="1972236" cy="7610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שנתיים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descr="אוניברסיטת בן-גוריון בנגב – ויקיפדיה" id="183" name="Google Shape;18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35105" y="3624867"/>
            <a:ext cx="3439422" cy="140287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"/>
          <p:cNvSpPr txBox="1"/>
          <p:nvPr/>
        </p:nvSpPr>
        <p:spPr>
          <a:xfrm>
            <a:off x="-351087" y="3876342"/>
            <a:ext cx="1972236" cy="7610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5 שנים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descr="אייס (רשת שיווק) – ויקיפדיה" id="185" name="Google Shape;18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52330" y="87251"/>
            <a:ext cx="1756557" cy="133015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 txBox="1"/>
          <p:nvPr/>
        </p:nvSpPr>
        <p:spPr>
          <a:xfrm>
            <a:off x="1354197" y="578270"/>
            <a:ext cx="1972236" cy="7610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שנתיים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2524" y="5326342"/>
            <a:ext cx="2598084" cy="120903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"/>
          <p:cNvSpPr txBox="1"/>
          <p:nvPr/>
        </p:nvSpPr>
        <p:spPr>
          <a:xfrm>
            <a:off x="7192679" y="5503761"/>
            <a:ext cx="1458260" cy="74383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5 שנים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 txBox="1"/>
          <p:nvPr/>
        </p:nvSpPr>
        <p:spPr>
          <a:xfrm>
            <a:off x="1817649" y="2505670"/>
            <a:ext cx="458315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5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שאלות?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5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התייחסויות?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1"/>
          <p:cNvSpPr txBox="1"/>
          <p:nvPr/>
        </p:nvSpPr>
        <p:spPr>
          <a:xfrm>
            <a:off x="878147" y="5406215"/>
            <a:ext cx="719533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5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תודה רבה ובהצלחה בדרך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0" name="Google Shape;4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191" y="1905937"/>
            <a:ext cx="2267909" cy="3353091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1"/>
          <p:cNvSpPr txBox="1"/>
          <p:nvPr/>
        </p:nvSpPr>
        <p:spPr>
          <a:xfrm>
            <a:off x="878147" y="2228671"/>
            <a:ext cx="60997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chemeClr val="lt1"/>
                </a:solidFill>
                <a:latin typeface="Gisha"/>
                <a:ea typeface="Gisha"/>
                <a:cs typeface="Gisha"/>
                <a:sym typeface="Gisha"/>
              </a:rPr>
              <a:t>מיכל גלבוע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chemeClr val="lt1"/>
                </a:solidFill>
                <a:latin typeface="Gisha"/>
                <a:ea typeface="Gisha"/>
                <a:cs typeface="Gisha"/>
                <a:sym typeface="Gisha"/>
              </a:rPr>
              <a:t>052-2499313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 u="sng">
                <a:solidFill>
                  <a:schemeClr val="lt1"/>
                </a:solidFill>
                <a:latin typeface="Gisha"/>
                <a:ea typeface="Gisha"/>
                <a:cs typeface="Gisha"/>
                <a:sym typeface="Gisha"/>
              </a:rPr>
              <a:t>Michalgilboa4@gmail.com</a:t>
            </a:r>
            <a:endParaRPr b="1" sz="2400" u="sng">
              <a:solidFill>
                <a:schemeClr val="lt1"/>
              </a:solidFill>
              <a:latin typeface="Gisha"/>
              <a:ea typeface="Gisha"/>
              <a:cs typeface="Gisha"/>
              <a:sym typeface="Gisha"/>
            </a:endParaRPr>
          </a:p>
        </p:txBody>
      </p:sp>
      <p:sp>
        <p:nvSpPr>
          <p:cNvPr id="452" name="Google Shape;452;p31"/>
          <p:cNvSpPr txBox="1"/>
          <p:nvPr/>
        </p:nvSpPr>
        <p:spPr>
          <a:xfrm>
            <a:off x="3046142" y="4232108"/>
            <a:ext cx="39317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chemeClr val="lt1"/>
                </a:solidFill>
                <a:latin typeface="Gisha"/>
                <a:ea typeface="Gisha"/>
                <a:cs typeface="Gisha"/>
                <a:sym typeface="Gisha"/>
              </a:rPr>
              <a:t>ניהול קריירות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 u="sng">
                <a:solidFill>
                  <a:schemeClr val="lt1"/>
                </a:solidFill>
                <a:latin typeface="Gisha"/>
                <a:ea typeface="Gisha"/>
                <a:cs typeface="Gisha"/>
                <a:sym typeface="Gisha"/>
              </a:rPr>
              <a:t>michalgilboa.com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/>
          <p:nvPr/>
        </p:nvSpPr>
        <p:spPr>
          <a:xfrm>
            <a:off x="-323384" y="3290891"/>
            <a:ext cx="5805457" cy="877917"/>
          </a:xfrm>
          <a:prstGeom prst="rect">
            <a:avLst/>
          </a:prstGeom>
          <a:gradFill>
            <a:gsLst>
              <a:gs pos="0">
                <a:srgbClr val="FFA27B"/>
              </a:gs>
              <a:gs pos="35000">
                <a:srgbClr val="FFBAA2"/>
              </a:gs>
              <a:gs pos="100000">
                <a:srgbClr val="FFE3D9"/>
              </a:gs>
            </a:gsLst>
            <a:lin ang="16200000" scaled="0"/>
          </a:gradFill>
          <a:ln cap="flat" cmpd="sng" w="9525">
            <a:solidFill>
              <a:srgbClr val="F26C0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F26B65"/>
                </a:solidFill>
                <a:latin typeface="Varela Round"/>
                <a:ea typeface="Varela Round"/>
                <a:cs typeface="Varela Round"/>
                <a:sym typeface="Varela Round"/>
              </a:rPr>
              <a:t>www.morphisec.com</a:t>
            </a:r>
            <a:endParaRPr b="1" sz="3466">
              <a:solidFill>
                <a:srgbClr val="F26B6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42" y="268468"/>
            <a:ext cx="39497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וכנת ריגול לטלפונים ניידים מסוג אנדרואיד - סייבר הגנתי. | סיקורית חקירות" id="195" name="Google Shape;19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329" y="0"/>
            <a:ext cx="71956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5"/>
          <p:cNvPicPr preferRelativeResize="0"/>
          <p:nvPr/>
        </p:nvPicPr>
        <p:blipFill rotWithShape="1">
          <a:blip r:embed="rId3">
            <a:alphaModFix/>
          </a:blip>
          <a:srcRect b="4913" l="0" r="1" t="23108"/>
          <a:stretch/>
        </p:blipFill>
        <p:spPr>
          <a:xfrm rot="-321210">
            <a:off x="241087" y="1636958"/>
            <a:ext cx="8592195" cy="5243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/>
          <p:nvPr/>
        </p:nvSpPr>
        <p:spPr>
          <a:xfrm>
            <a:off x="472834" y="511573"/>
            <a:ext cx="3089143" cy="978729"/>
          </a:xfrm>
          <a:prstGeom prst="rect">
            <a:avLst/>
          </a:prstGeom>
          <a:gradFill>
            <a:gsLst>
              <a:gs pos="0">
                <a:srgbClr val="FF9191"/>
              </a:gs>
              <a:gs pos="35000">
                <a:srgbClr val="FFB1B1"/>
              </a:gs>
              <a:gs pos="100000">
                <a:srgbClr val="FFE0E0"/>
              </a:gs>
            </a:gsLst>
            <a:lin ang="16200000" scaled="0"/>
          </a:gradFill>
          <a:ln cap="flat" cmpd="sng" w="9525">
            <a:solidFill>
              <a:srgbClr val="C51E1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  <a:t>2500  מהנדסים </a:t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  <a:t>3000 עובדים</a:t>
            </a:r>
            <a:endParaRPr sz="2880">
              <a:solidFill>
                <a:srgbClr val="4231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3998733" y="517165"/>
            <a:ext cx="4194533" cy="978729"/>
          </a:xfrm>
          <a:prstGeom prst="rect">
            <a:avLst/>
          </a:prstGeom>
          <a:gradFill>
            <a:gsLst>
              <a:gs pos="0">
                <a:srgbClr val="FF9191"/>
              </a:gs>
              <a:gs pos="35000">
                <a:srgbClr val="FFB1B1"/>
              </a:gs>
              <a:gs pos="100000">
                <a:srgbClr val="FFE0E0"/>
              </a:gs>
            </a:gsLst>
            <a:lin ang="16200000" scaled="0"/>
          </a:gradFill>
          <a:ln cap="flat" cmpd="sng" w="9525">
            <a:solidFill>
              <a:srgbClr val="C51E1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  <a:t>70 </a:t>
            </a:r>
            <a:b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</a:br>
            <a: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  <a:t>חברות ואירגונים בפארק</a:t>
            </a:r>
            <a:endParaRPr b="1" sz="2880">
              <a:solidFill>
                <a:srgbClr val="423100"/>
              </a:solidFill>
              <a:latin typeface="Gisha"/>
              <a:ea typeface="Gisha"/>
              <a:cs typeface="Gisha"/>
              <a:sym typeface="Gisha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8631319" y="731573"/>
            <a:ext cx="3456384" cy="535531"/>
          </a:xfrm>
          <a:prstGeom prst="rect">
            <a:avLst/>
          </a:prstGeom>
          <a:gradFill>
            <a:gsLst>
              <a:gs pos="0">
                <a:srgbClr val="FF9191"/>
              </a:gs>
              <a:gs pos="35000">
                <a:srgbClr val="FFB1B1"/>
              </a:gs>
              <a:gs pos="100000">
                <a:srgbClr val="FFE0E0"/>
              </a:gs>
            </a:gsLst>
            <a:lin ang="16200000" scaled="0"/>
          </a:gradFill>
          <a:ln cap="flat" cmpd="sng" w="9525">
            <a:solidFill>
              <a:srgbClr val="C51E1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  <a:t>7 שנים</a:t>
            </a:r>
            <a:endParaRPr b="1" sz="2880">
              <a:solidFill>
                <a:srgbClr val="423100"/>
              </a:solidFill>
              <a:latin typeface="Gisha"/>
              <a:ea typeface="Gisha"/>
              <a:cs typeface="Gisha"/>
              <a:sym typeface="Gisha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>
            <p:ph idx="1" type="body"/>
          </p:nvPr>
        </p:nvSpPr>
        <p:spPr>
          <a:xfrm>
            <a:off x="546102" y="1749425"/>
            <a:ext cx="10515601" cy="427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589" lvl="0" marL="228589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09" name="Google Shape;209;p6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/>
        </p:nvSpPr>
        <p:spPr>
          <a:xfrm>
            <a:off x="4566024" y="596382"/>
            <a:ext cx="8367059" cy="678006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ניהול משאבי אנוש</a:t>
            </a:r>
            <a:endParaRPr b="1" sz="3466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66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66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מיון, גיוס והשמה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פיתוח מנהלים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פיתוח אירגוני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רווחה, ארועים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גיבוש ויצירת תרבות אירגונית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תקשורת ארגונית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אחריות חברתית/תרומה לקהילה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הדרכה והכשרה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5109" y="596381"/>
            <a:ext cx="7315199" cy="5447579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"/>
          <p:cNvSpPr/>
          <p:nvPr/>
        </p:nvSpPr>
        <p:spPr>
          <a:xfrm>
            <a:off x="8229600" y="1416204"/>
            <a:ext cx="669073" cy="83634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857500" cy="2892633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 txBox="1"/>
          <p:nvPr/>
        </p:nvSpPr>
        <p:spPr>
          <a:xfrm>
            <a:off x="-14287" y="846151"/>
            <a:ext cx="295751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3600" u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HC by years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2733675" y="5538035"/>
            <a:ext cx="49897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180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6" name="Google Shape;226;p8"/>
          <p:cNvGraphicFramePr/>
          <p:nvPr/>
        </p:nvGraphicFramePr>
        <p:xfrm>
          <a:off x="3305427" y="23759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{660D73E9-183B-430E-8877-D1BA393F08D1}</a:tableStyleId>
              </a:tblPr>
              <a:tblGrid>
                <a:gridCol w="1715800"/>
                <a:gridCol w="1715800"/>
                <a:gridCol w="1715800"/>
                <a:gridCol w="1715800"/>
              </a:tblGrid>
              <a:tr h="473675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December 2019</a:t>
                      </a:r>
                      <a:endParaRPr sz="1400" u="none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23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December 2020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23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December 2021</a:t>
                      </a:r>
                      <a:endParaRPr sz="1400" u="none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23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December 2022</a:t>
                      </a:r>
                      <a:endParaRPr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2320"/>
                    </a:solidFill>
                  </a:tcPr>
                </a:tc>
              </a:tr>
              <a:tr h="12806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w-IL" sz="7200" u="sng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94</a:t>
                      </a:r>
                      <a:endParaRPr sz="1400" u="sng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86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w-IL" sz="7200" u="sng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88</a:t>
                      </a:r>
                      <a:endParaRPr sz="1400" u="sng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86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w-IL" sz="72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109</a:t>
                      </a:r>
                      <a:endParaRPr sz="1400" u="none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86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w-IL" sz="7200" u="sng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167</a:t>
                      </a:r>
                      <a:endParaRPr b="0" i="0" sz="7200" u="sng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86E"/>
                    </a:solidFill>
                  </a:tcPr>
                </a:tc>
              </a:tr>
            </a:tbl>
          </a:graphicData>
        </a:graphic>
      </p:graphicFrame>
      <p:sp>
        <p:nvSpPr>
          <p:cNvPr id="227" name="Google Shape;227;p8"/>
          <p:cNvSpPr/>
          <p:nvPr/>
        </p:nvSpPr>
        <p:spPr>
          <a:xfrm>
            <a:off x="7648447" y="4341490"/>
            <a:ext cx="1884557" cy="736813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February 2022: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0018" y="928556"/>
            <a:ext cx="1731414" cy="98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8855" y="943351"/>
            <a:ext cx="1822862" cy="100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29733" y="928556"/>
            <a:ext cx="1731414" cy="100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/>
          <p:nvPr/>
        </p:nvSpPr>
        <p:spPr>
          <a:xfrm>
            <a:off x="285750" y="433685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390525" y="433685"/>
            <a:ext cx="695325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5400" u="none" strike="noStrike">
                <a:solidFill>
                  <a:srgbClr val="CA5C06"/>
                </a:solidFill>
                <a:latin typeface="Tahoma"/>
                <a:ea typeface="Tahoma"/>
                <a:cs typeface="Tahoma"/>
                <a:sym typeface="Tahoma"/>
              </a:rPr>
              <a:t>Morphisec by Gender</a:t>
            </a:r>
            <a:endParaRPr b="0" sz="5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390525" y="1567160"/>
            <a:ext cx="60960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280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22 women in the company –19%</a:t>
            </a:r>
            <a:endParaRPr b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50" y="2213491"/>
            <a:ext cx="9963150" cy="389771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9"/>
          <p:cNvSpPr/>
          <p:nvPr/>
        </p:nvSpPr>
        <p:spPr>
          <a:xfrm>
            <a:off x="1185267" y="2426183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37867" y="2426183"/>
            <a:ext cx="1493938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1800" u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Finance –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(25%)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4741365" y="2472474"/>
            <a:ext cx="1745160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Marketing</a:t>
            </a:r>
            <a:r>
              <a:rPr lang="iw-IL" sz="1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– 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(60%)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1185267" y="3814843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2937867" y="3834175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– 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(10%)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4751933" y="3900850"/>
            <a:ext cx="1745160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 -1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(14%)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2937867" y="5252817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1153120" y="5194454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HR – 5</a:t>
            </a:r>
            <a:b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(100%)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1310283" y="2687158"/>
            <a:ext cx="14728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Sales –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(29%)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 txBox="1"/>
          <p:nvPr/>
        </p:nvSpPr>
        <p:spPr>
          <a:xfrm>
            <a:off x="3136404" y="5434237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SDR –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(18%)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1326354" y="4050102"/>
            <a:ext cx="12483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R&amp;D – 4 (8%)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4741366" y="5244291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CTO - 0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התאמה אישית 2">
      <a:dk1>
        <a:srgbClr val="000000"/>
      </a:dk1>
      <a:lt1>
        <a:srgbClr val="FFFFFF"/>
      </a:lt1>
      <a:dk2>
        <a:srgbClr val="123260"/>
      </a:dk2>
      <a:lt2>
        <a:srgbClr val="FEC00F"/>
      </a:lt2>
      <a:accent1>
        <a:srgbClr val="F37011"/>
      </a:accent1>
      <a:accent2>
        <a:srgbClr val="C62320"/>
      </a:accent2>
      <a:accent3>
        <a:srgbClr val="48515B"/>
      </a:accent3>
      <a:accent4>
        <a:srgbClr val="EA2F43"/>
      </a:accent4>
      <a:accent5>
        <a:srgbClr val="8E0D22"/>
      </a:accent5>
      <a:accent6>
        <a:srgbClr val="7FBF0F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2022-01-18T09:37:36Z</dcterms:created>
  <dc:creator>Adi Wissman</dc:creator>
</cp:coreProperties>
</file>